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14" autoAdjust="0"/>
  </p:normalViewPr>
  <p:slideViewPr>
    <p:cSldViewPr snapToGrid="0">
      <p:cViewPr varScale="1">
        <p:scale>
          <a:sx n="42" d="100"/>
          <a:sy n="42" d="100"/>
        </p:scale>
        <p:origin x="92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DE2D7C3-6199-449A-AB4B-33CB6855D15B}" type="datetimeFigureOut">
              <a:rPr lang="en-US" smtClean="0"/>
              <a:t>12/21/2016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566DF525-E0CF-4446-BF58-6F65372D7122}"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910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E2D7C3-6199-449A-AB4B-33CB6855D15B}"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DF525-E0CF-4446-BF58-6F65372D7122}" type="slidenum">
              <a:rPr lang="en-US" smtClean="0"/>
              <a:t>‹#›</a:t>
            </a:fld>
            <a:endParaRPr lang="en-US"/>
          </a:p>
        </p:txBody>
      </p:sp>
    </p:spTree>
    <p:extLst>
      <p:ext uri="{BB962C8B-B14F-4D97-AF65-F5344CB8AC3E}">
        <p14:creationId xmlns:p14="http://schemas.microsoft.com/office/powerpoint/2010/main" val="203342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E2D7C3-6199-449A-AB4B-33CB6855D15B}"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DF525-E0CF-4446-BF58-6F65372D7122}" type="slidenum">
              <a:rPr lang="en-US" smtClean="0"/>
              <a:t>‹#›</a:t>
            </a:fld>
            <a:endParaRPr lang="en-US"/>
          </a:p>
        </p:txBody>
      </p:sp>
    </p:spTree>
    <p:extLst>
      <p:ext uri="{BB962C8B-B14F-4D97-AF65-F5344CB8AC3E}">
        <p14:creationId xmlns:p14="http://schemas.microsoft.com/office/powerpoint/2010/main" val="302766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E2D7C3-6199-449A-AB4B-33CB6855D15B}"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DF525-E0CF-4446-BF58-6F65372D7122}" type="slidenum">
              <a:rPr lang="en-US" smtClean="0"/>
              <a:t>‹#›</a:t>
            </a:fld>
            <a:endParaRPr lang="en-US"/>
          </a:p>
        </p:txBody>
      </p:sp>
    </p:spTree>
    <p:extLst>
      <p:ext uri="{BB962C8B-B14F-4D97-AF65-F5344CB8AC3E}">
        <p14:creationId xmlns:p14="http://schemas.microsoft.com/office/powerpoint/2010/main" val="909887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DE2D7C3-6199-449A-AB4B-33CB6855D15B}" type="datetimeFigureOut">
              <a:rPr lang="en-US" smtClean="0"/>
              <a:t>12/21/2016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566DF525-E0CF-4446-BF58-6F65372D7122}"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8731544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E2D7C3-6199-449A-AB4B-33CB6855D15B}"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DF525-E0CF-4446-BF58-6F65372D7122}" type="slidenum">
              <a:rPr lang="en-US" smtClean="0"/>
              <a:t>‹#›</a:t>
            </a:fld>
            <a:endParaRPr lang="en-US"/>
          </a:p>
        </p:txBody>
      </p:sp>
    </p:spTree>
    <p:extLst>
      <p:ext uri="{BB962C8B-B14F-4D97-AF65-F5344CB8AC3E}">
        <p14:creationId xmlns:p14="http://schemas.microsoft.com/office/powerpoint/2010/main" val="419126967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E2D7C3-6199-449A-AB4B-33CB6855D15B}" type="datetimeFigureOut">
              <a:rPr lang="en-US" smtClean="0"/>
              <a:t>12/21/2016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DF525-E0CF-4446-BF58-6F65372D7122}" type="slidenum">
              <a:rPr lang="en-US" smtClean="0"/>
              <a:t>‹#›</a:t>
            </a:fld>
            <a:endParaRPr lang="en-US"/>
          </a:p>
        </p:txBody>
      </p:sp>
    </p:spTree>
    <p:extLst>
      <p:ext uri="{BB962C8B-B14F-4D97-AF65-F5344CB8AC3E}">
        <p14:creationId xmlns:p14="http://schemas.microsoft.com/office/powerpoint/2010/main" val="234152168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E2D7C3-6199-449A-AB4B-33CB6855D15B}" type="datetimeFigureOut">
              <a:rPr lang="en-US" smtClean="0"/>
              <a:t>12/21/2016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DF525-E0CF-4446-BF58-6F65372D7122}" type="slidenum">
              <a:rPr lang="en-US" smtClean="0"/>
              <a:t>‹#›</a:t>
            </a:fld>
            <a:endParaRPr lang="en-US"/>
          </a:p>
        </p:txBody>
      </p:sp>
    </p:spTree>
    <p:extLst>
      <p:ext uri="{BB962C8B-B14F-4D97-AF65-F5344CB8AC3E}">
        <p14:creationId xmlns:p14="http://schemas.microsoft.com/office/powerpoint/2010/main" val="384175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2D7C3-6199-449A-AB4B-33CB6855D15B}" type="datetimeFigureOut">
              <a:rPr lang="en-US" smtClean="0"/>
              <a:t>12/21/2016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6DF525-E0CF-4446-BF58-6F65372D7122}" type="slidenum">
              <a:rPr lang="en-US" smtClean="0"/>
              <a:t>‹#›</a:t>
            </a:fld>
            <a:endParaRPr lang="en-US"/>
          </a:p>
        </p:txBody>
      </p:sp>
    </p:spTree>
    <p:extLst>
      <p:ext uri="{BB962C8B-B14F-4D97-AF65-F5344CB8AC3E}">
        <p14:creationId xmlns:p14="http://schemas.microsoft.com/office/powerpoint/2010/main" val="325560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2DE2D7C3-6199-449A-AB4B-33CB6855D15B}" type="datetimeFigureOut">
              <a:rPr lang="en-US" smtClean="0"/>
              <a:t>12/21/2016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566DF525-E0CF-4446-BF58-6F65372D7122}"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610115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2DE2D7C3-6199-449A-AB4B-33CB6855D15B}" type="datetimeFigureOut">
              <a:rPr lang="en-US" smtClean="0"/>
              <a:t>12/21/2016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566DF525-E0CF-4446-BF58-6F65372D7122}" type="slidenum">
              <a:rPr lang="en-US" smtClean="0"/>
              <a:t>‹#›</a:t>
            </a:fld>
            <a:endParaRPr lang="en-US"/>
          </a:p>
        </p:txBody>
      </p:sp>
    </p:spTree>
    <p:extLst>
      <p:ext uri="{BB962C8B-B14F-4D97-AF65-F5344CB8AC3E}">
        <p14:creationId xmlns:p14="http://schemas.microsoft.com/office/powerpoint/2010/main" val="302746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DE2D7C3-6199-449A-AB4B-33CB6855D15B}" type="datetimeFigureOut">
              <a:rPr lang="en-US" smtClean="0"/>
              <a:t>12/21/2016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66DF525-E0CF-4446-BF58-6F65372D7122}"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20919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learn.m32.ir/1780/"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projects.m32.ir/up/2013/04/D4.jpg"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1"/>
          <p:cNvSpPr txBox="1">
            <a:spLocks/>
          </p:cNvSpPr>
          <p:nvPr/>
        </p:nvSpPr>
        <p:spPr>
          <a:xfrm>
            <a:off x="4354286" y="533400"/>
            <a:ext cx="6324600" cy="1447800"/>
          </a:xfrm>
          <a:prstGeom prst="rect">
            <a:avLst/>
          </a:prstGeom>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0">
            <a:scrgbClr r="0" g="0" b="0"/>
          </a:lnRef>
          <a:fillRef idx="1003">
            <a:schemeClr val="lt2"/>
          </a:fillRef>
          <a:effectRef idx="0">
            <a:scrgbClr r="0" g="0" b="0"/>
          </a:effectRef>
          <a:fontRef idx="major"/>
        </p:style>
        <p:txBody>
          <a:bodyPr vert="horz" lIns="91440" tIns="45720" rIns="91440" bIns="45720" rtlCol="0" anchor="b">
            <a:normAutofit fontScale="90000" lnSpcReduction="10000"/>
            <a:scene3d>
              <a:camera prst="orthographicFront"/>
              <a:lightRig rig="freezing" dir="t">
                <a:rot lat="0" lon="0" rev="5640000"/>
              </a:lightRig>
            </a:scene3d>
            <a:sp3d prstMaterial="flat">
              <a:bevelT w="38100" h="38100"/>
              <a:contourClr>
                <a:schemeClr val="tx2"/>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fa-IR" dirty="0" smtClean="0"/>
              <a:t>بسم الله الرحمن الرحیم</a:t>
            </a:r>
            <a:br>
              <a:rPr lang="fa-IR" dirty="0" smtClean="0"/>
            </a:br>
            <a:endParaRPr lang="en-US" dirty="0"/>
          </a:p>
        </p:txBody>
      </p:sp>
    </p:spTree>
    <p:extLst>
      <p:ext uri="{BB962C8B-B14F-4D97-AF65-F5344CB8AC3E}">
        <p14:creationId xmlns:p14="http://schemas.microsoft.com/office/powerpoint/2010/main" val="218589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projects.m32.ir/up/2013/04/D11.jpg"/>
          <p:cNvPicPr/>
          <p:nvPr/>
        </p:nvPicPr>
        <p:blipFill>
          <a:blip r:embed="rId2">
            <a:extLst>
              <a:ext uri="{28A0092B-C50C-407E-A947-70E740481C1C}">
                <a14:useLocalDpi xmlns:a14="http://schemas.microsoft.com/office/drawing/2010/main" val="0"/>
              </a:ext>
            </a:extLst>
          </a:blip>
          <a:srcRect/>
          <a:stretch>
            <a:fillRect/>
          </a:stretch>
        </p:blipFill>
        <p:spPr bwMode="auto">
          <a:xfrm>
            <a:off x="1867990" y="1430300"/>
            <a:ext cx="3853542" cy="2817767"/>
          </a:xfrm>
          <a:prstGeom prst="rect">
            <a:avLst/>
          </a:prstGeom>
          <a:noFill/>
          <a:ln>
            <a:noFill/>
          </a:ln>
        </p:spPr>
      </p:pic>
      <p:sp>
        <p:nvSpPr>
          <p:cNvPr id="3" name="Rectangle 2"/>
          <p:cNvSpPr/>
          <p:nvPr/>
        </p:nvSpPr>
        <p:spPr>
          <a:xfrm>
            <a:off x="6583680" y="428107"/>
            <a:ext cx="5030135" cy="4822154"/>
          </a:xfrm>
          <a:prstGeom prst="rect">
            <a:avLst/>
          </a:prstGeom>
        </p:spPr>
        <p:txBody>
          <a:bodyPr wrap="square">
            <a:spAutoFit/>
          </a:bodyPr>
          <a:lstStyle/>
          <a:p>
            <a:pPr algn="ctr" rtl="1">
              <a:lnSpc>
                <a:spcPct val="115000"/>
              </a:lnSpc>
              <a:spcAft>
                <a:spcPts val="1000"/>
              </a:spcAft>
            </a:pPr>
            <a:r>
              <a:rPr lang="ar-SA" sz="13800" b="1" kern="18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3" tooltip="لینک مستقیم به آشنایی با دیاک"/>
              </a:rPr>
              <a:t>آشنایی با دیاک</a:t>
            </a:r>
            <a:endParaRPr lang="en-US" sz="6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771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29" y="379475"/>
            <a:ext cx="6616700" cy="5847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ar-SA" sz="3200" dirty="0" smtClean="0">
                <a:ea typeface="Times New Roman" panose="02020603050405020304" pitchFamily="18" charset="0"/>
                <a:cs typeface="Times New Roman" panose="02020603050405020304" pitchFamily="18" charset="0"/>
              </a:rPr>
              <a:t>دایاک </a:t>
            </a:r>
            <a:r>
              <a:rPr lang="ar-SA" sz="3200" dirty="0">
                <a:ea typeface="Times New Roman" panose="02020603050405020304" pitchFamily="18" charset="0"/>
                <a:cs typeface="Times New Roman" panose="02020603050405020304" pitchFamily="18" charset="0"/>
              </a:rPr>
              <a:t>یا دیاک یک نوع دیود جریان متناوب </a:t>
            </a:r>
            <a:r>
              <a:rPr lang="ar-SA" sz="3200" dirty="0" smtClean="0">
                <a:ea typeface="Times New Roman" panose="02020603050405020304" pitchFamily="18" charset="0"/>
                <a:cs typeface="Times New Roman" panose="02020603050405020304" pitchFamily="18" charset="0"/>
              </a:rPr>
              <a:t>ا</a:t>
            </a:r>
            <a:r>
              <a:rPr lang="fa-IR" sz="3200" dirty="0" smtClean="0">
                <a:ea typeface="Times New Roman" panose="02020603050405020304" pitchFamily="18" charset="0"/>
                <a:cs typeface="Times New Roman" panose="02020603050405020304" pitchFamily="18" charset="0"/>
              </a:rPr>
              <a:t>ست</a:t>
            </a:r>
            <a:endParaRPr lang="en-US" sz="3200" dirty="0"/>
          </a:p>
        </p:txBody>
      </p:sp>
      <p:sp>
        <p:nvSpPr>
          <p:cNvPr id="3" name="Rectangle 2"/>
          <p:cNvSpPr/>
          <p:nvPr/>
        </p:nvSpPr>
        <p:spPr>
          <a:xfrm>
            <a:off x="10437222" y="317921"/>
            <a:ext cx="1111554" cy="707886"/>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ar-SA" sz="4000" dirty="0">
                <a:latin typeface="Calibri" panose="020F0502020204030204" pitchFamily="34" charset="0"/>
                <a:ea typeface="Calibri" panose="020F0502020204030204" pitchFamily="34" charset="0"/>
                <a:cs typeface="Arial" panose="020B0604020202020204" pitchFamily="34" charset="0"/>
              </a:rPr>
              <a:t>دیاک</a:t>
            </a:r>
            <a:endParaRPr lang="en-US" sz="4000" dirty="0"/>
          </a:p>
        </p:txBody>
      </p:sp>
      <p:sp>
        <p:nvSpPr>
          <p:cNvPr id="4" name="Left Arrow 3"/>
          <p:cNvSpPr/>
          <p:nvPr/>
        </p:nvSpPr>
        <p:spPr>
          <a:xfrm>
            <a:off x="8921931" y="335657"/>
            <a:ext cx="1309733" cy="6901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959429" y="1512787"/>
            <a:ext cx="6616700" cy="4552015"/>
          </a:xfrm>
          <a:prstGeom prst="rect">
            <a:avLst/>
          </a:prstGeom>
          <a:solidFill>
            <a:schemeClr val="accent5">
              <a:lumMod val="75000"/>
            </a:schemeClr>
          </a:solidFill>
        </p:spPr>
        <p:style>
          <a:lnRef idx="1">
            <a:schemeClr val="dk1"/>
          </a:lnRef>
          <a:fillRef idx="3">
            <a:schemeClr val="dk1"/>
          </a:fillRef>
          <a:effectRef idx="2">
            <a:schemeClr val="dk1"/>
          </a:effectRef>
          <a:fontRef idx="minor">
            <a:schemeClr val="lt1"/>
          </a:fontRef>
        </p:style>
        <p:txBody>
          <a:bodyPr wrap="square">
            <a:spAutoFit/>
          </a:bodyPr>
          <a:lstStyle/>
          <a:p>
            <a:pPr algn="ctr" rtl="1">
              <a:lnSpc>
                <a:spcPct val="115000"/>
              </a:lnSpc>
              <a:spcAft>
                <a:spcPts val="1000"/>
              </a:spcAft>
            </a:pPr>
            <a:r>
              <a:rPr lang="ar-SA" sz="2800" dirty="0">
                <a:latin typeface="Calibri" panose="020F0502020204030204" pitchFamily="34" charset="0"/>
                <a:ea typeface="Times New Roman" panose="02020603050405020304" pitchFamily="18" charset="0"/>
                <a:cs typeface="Times New Roman" panose="02020603050405020304" pitchFamily="18" charset="0"/>
              </a:rPr>
              <a:t>دیود بلافاصله بعد از رسیدن به ولتاژ شکست</a:t>
            </a:r>
            <a:r>
              <a:rPr lang="en-US" sz="2800" dirty="0">
                <a:latin typeface="Times New Roman" panose="02020603050405020304" pitchFamily="18" charset="0"/>
                <a:ea typeface="Times New Roman" panose="02020603050405020304" pitchFamily="18" charset="0"/>
                <a:cs typeface="Arial" panose="020B0604020202020204" pitchFamily="34" charset="0"/>
              </a:rPr>
              <a:t> (VBO)</a:t>
            </a:r>
            <a:r>
              <a:rPr lang="ar-SA" sz="2800" dirty="0">
                <a:latin typeface="Calibri" panose="020F0502020204030204" pitchFamily="34" charset="0"/>
                <a:ea typeface="Times New Roman" panose="02020603050405020304" pitchFamily="18" charset="0"/>
                <a:cs typeface="Times New Roman" panose="02020603050405020304" pitchFamily="18" charset="0"/>
              </a:rPr>
              <a:t>، هادی می‌شود و جریان را عبور می‌دهد؛ سپس دیود وارد ناحیه رزنانس منفی می‌شود و این امر باعث کاهش ولتاژ دو سر دیود و افزایش جریان دیود می‌شود و دیود تا زمانی‌که جریانش از جریان نامی دیود </a:t>
            </a:r>
            <a:r>
              <a:rPr lang="en-US" sz="2800" dirty="0">
                <a:latin typeface="Times New Roman" panose="02020603050405020304" pitchFamily="18" charset="0"/>
                <a:ea typeface="Times New Roman" panose="02020603050405020304" pitchFamily="18" charset="0"/>
                <a:cs typeface="Arial" panose="020B0604020202020204" pitchFamily="34" charset="0"/>
              </a:rPr>
              <a:t>(</a:t>
            </a:r>
            <a:r>
              <a:rPr lang="ar-SA" sz="2800" dirty="0">
                <a:latin typeface="Calibri" panose="020F0502020204030204" pitchFamily="34" charset="0"/>
                <a:ea typeface="Times New Roman" panose="02020603050405020304" pitchFamily="18" charset="0"/>
                <a:cs typeface="Times New Roman" panose="02020603050405020304" pitchFamily="18" charset="0"/>
              </a:rPr>
              <a:t>جریان نگه دارنده</a:t>
            </a:r>
            <a:r>
              <a:rPr lang="en-US" sz="2800" dirty="0">
                <a:latin typeface="Times New Roman" panose="02020603050405020304" pitchFamily="18" charset="0"/>
                <a:ea typeface="Times New Roman" panose="02020603050405020304" pitchFamily="18" charset="0"/>
                <a:cs typeface="Arial" panose="020B0604020202020204" pitchFamily="34" charset="0"/>
              </a:rPr>
              <a:t>)(IBO)(IH) </a:t>
            </a:r>
            <a:r>
              <a:rPr lang="ar-SA" sz="2800" dirty="0">
                <a:latin typeface="Calibri" panose="020F0502020204030204" pitchFamily="34" charset="0"/>
                <a:ea typeface="Times New Roman" panose="02020603050405020304" pitchFamily="18" charset="0"/>
                <a:cs typeface="Times New Roman" panose="02020603050405020304" pitchFamily="18" charset="0"/>
              </a:rPr>
              <a:t>کمتر نشده، در حالت هادی باقی می‌ماند؛ در جریان‌های کمتر از این مقدار، دیود به حالت حداکثر مقاومت (نارسانا) باز می‌گردد و این رفتار برای هر دو جهت دیود صادق است</a:t>
            </a:r>
            <a:r>
              <a:rPr lang="en-US" sz="2800" dirty="0">
                <a:latin typeface="Times New Roman" panose="02020603050405020304" pitchFamily="18"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10437222" y="2378567"/>
            <a:ext cx="1317112" cy="2585323"/>
          </a:xfrm>
          <a:prstGeom prst="rect">
            <a:avLst/>
          </a:prstGeom>
          <a:solidFill>
            <a:srgbClr val="00B0F0"/>
          </a:solidFill>
        </p:spPr>
        <p:txBody>
          <a:bodyPr wrap="square">
            <a:spAutoFit/>
          </a:bodyPr>
          <a:lstStyle/>
          <a:p>
            <a:pPr algn="ctr"/>
            <a:r>
              <a:rPr lang="ar-SA" sz="5400" dirty="0">
                <a:ea typeface="Times New Roman" panose="02020603050405020304" pitchFamily="18" charset="0"/>
                <a:cs typeface="Times New Roman" panose="02020603050405020304" pitchFamily="18" charset="0"/>
              </a:rPr>
              <a:t>نحوه کار دیاک</a:t>
            </a:r>
            <a:endParaRPr lang="en-US" sz="5400" dirty="0"/>
          </a:p>
        </p:txBody>
      </p:sp>
      <p:sp>
        <p:nvSpPr>
          <p:cNvPr id="8" name="Left Arrow 7"/>
          <p:cNvSpPr/>
          <p:nvPr/>
        </p:nvSpPr>
        <p:spPr>
          <a:xfrm>
            <a:off x="8921931" y="3443719"/>
            <a:ext cx="1309733" cy="6901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861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animEffect transition="in" filter="fade">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fltVal val="0"/>
                                          </p:val>
                                        </p:tav>
                                        <p:tav tm="100000">
                                          <p:val>
                                            <p:strVal val="#ppt_w"/>
                                          </p:val>
                                        </p:tav>
                                      </p:tavLst>
                                    </p:anim>
                                    <p:anim calcmode="lin" valueType="num">
                                      <p:cBhvr>
                                        <p:cTn id="37" dur="1000" fill="hold"/>
                                        <p:tgtEl>
                                          <p:spTgt spid="5"/>
                                        </p:tgtEl>
                                        <p:attrNameLst>
                                          <p:attrName>ppt_h</p:attrName>
                                        </p:attrNameLst>
                                      </p:cBhvr>
                                      <p:tavLst>
                                        <p:tav tm="0">
                                          <p:val>
                                            <p:fltVal val="0"/>
                                          </p:val>
                                        </p:tav>
                                        <p:tav tm="100000">
                                          <p:val>
                                            <p:strVal val="#ppt_h"/>
                                          </p:val>
                                        </p:tav>
                                      </p:tavLst>
                                    </p:anim>
                                    <p:anim calcmode="lin" valueType="num">
                                      <p:cBhvr>
                                        <p:cTn id="38" dur="1000" fill="hold"/>
                                        <p:tgtEl>
                                          <p:spTgt spid="5"/>
                                        </p:tgtEl>
                                        <p:attrNameLst>
                                          <p:attrName>style.rotation</p:attrName>
                                        </p:attrNameLst>
                                      </p:cBhvr>
                                      <p:tavLst>
                                        <p:tav tm="0">
                                          <p:val>
                                            <p:fltVal val="90"/>
                                          </p:val>
                                        </p:tav>
                                        <p:tav tm="100000">
                                          <p:val>
                                            <p:fltVal val="0"/>
                                          </p:val>
                                        </p:tav>
                                      </p:tavLst>
                                    </p:anim>
                                    <p:animEffect transition="in" filter="fade">
                                      <p:cBhvr>
                                        <p:cTn id="3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0972" y="319583"/>
            <a:ext cx="6348547" cy="1791260"/>
          </a:xfrm>
          <a:prstGeom prst="rect">
            <a:avLst/>
          </a:prstGeom>
          <a:solidFill>
            <a:srgbClr val="00B050"/>
          </a:solidFill>
        </p:spPr>
        <p:txBody>
          <a:bodyPr wrap="square">
            <a:spAutoFit/>
          </a:bodyPr>
          <a:lstStyle/>
          <a:p>
            <a:pPr algn="ctr" rtl="1">
              <a:lnSpc>
                <a:spcPct val="115000"/>
              </a:lnSpc>
              <a:spcAft>
                <a:spcPts val="1000"/>
              </a:spcAft>
            </a:pPr>
            <a:r>
              <a:rPr lang="ar-SA" sz="2400" dirty="0">
                <a:latin typeface="Calibri" panose="020F0502020204030204" pitchFamily="34" charset="0"/>
                <a:ea typeface="Times New Roman" panose="02020603050405020304" pitchFamily="18" charset="0"/>
                <a:cs typeface="Times New Roman" panose="02020603050405020304" pitchFamily="18" charset="0"/>
              </a:rPr>
              <a:t>بیشتر دایاک‌ها، یک ساختمان سه لایه به همراه ولتاژ شکستی در حدود </a:t>
            </a:r>
            <a:r>
              <a:rPr lang="fa-IR" sz="2400" dirty="0">
                <a:latin typeface="Calibri" panose="020F0502020204030204" pitchFamily="34" charset="0"/>
                <a:ea typeface="Times New Roman" panose="02020603050405020304" pitchFamily="18" charset="0"/>
                <a:cs typeface="Times New Roman" panose="02020603050405020304" pitchFamily="18" charset="0"/>
              </a:rPr>
              <a:t>۳۰</a:t>
            </a:r>
            <a:r>
              <a:rPr lang="ar-SA" sz="2400" dirty="0">
                <a:latin typeface="Calibri" panose="020F0502020204030204" pitchFamily="34" charset="0"/>
                <a:ea typeface="Times New Roman" panose="02020603050405020304" pitchFamily="18" charset="0"/>
                <a:cs typeface="Times New Roman" panose="02020603050405020304" pitchFamily="18" charset="0"/>
              </a:rPr>
              <a:t> ولت دارند. رفتار دایاک‌ها شبیه به یک ( اما خیلی دقیق‌تر کنترل شده و کم‌حجم شده در ولتاژ پائین‌تر نسبت به) لامپ نئون است</a:t>
            </a:r>
            <a:r>
              <a:rPr lang="en-US" sz="2400" dirty="0">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itle 2"/>
          <p:cNvSpPr>
            <a:spLocks noGrp="1"/>
          </p:cNvSpPr>
          <p:nvPr>
            <p:ph type="title"/>
          </p:nvPr>
        </p:nvSpPr>
        <p:spPr>
          <a:xfrm>
            <a:off x="9170125" y="357745"/>
            <a:ext cx="2481943" cy="1492132"/>
          </a:xfrm>
          <a:solidFill>
            <a:srgbClr val="FFFF00"/>
          </a:solidFill>
        </p:spPr>
        <p:txBody>
          <a:bodyPr/>
          <a:lstStyle/>
          <a:p>
            <a:pPr algn="ctr"/>
            <a:r>
              <a:rPr lang="fa-IR" dirty="0" smtClean="0"/>
              <a:t>ساختمان دیاک</a:t>
            </a:r>
            <a:endParaRPr lang="en-US" dirty="0"/>
          </a:p>
        </p:txBody>
      </p:sp>
      <p:sp>
        <p:nvSpPr>
          <p:cNvPr id="4" name="Left Arrow 3"/>
          <p:cNvSpPr/>
          <p:nvPr/>
        </p:nvSpPr>
        <p:spPr>
          <a:xfrm>
            <a:off x="7824651" y="914400"/>
            <a:ext cx="1110343" cy="60089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067005" y="3458533"/>
            <a:ext cx="4585063" cy="830997"/>
          </a:xfrm>
          <a:prstGeom prst="rect">
            <a:avLst/>
          </a:prstGeom>
          <a:solidFill>
            <a:srgbClr val="FF0000"/>
          </a:solidFill>
        </p:spPr>
        <p:txBody>
          <a:bodyPr wrap="square">
            <a:spAutoFit/>
          </a:bodyPr>
          <a:lstStyle/>
          <a:p>
            <a:pPr algn="ctr" rtl="1"/>
            <a:r>
              <a:rPr lang="ar-SA" sz="2400" dirty="0">
                <a:ea typeface="Times New Roman" panose="02020603050405020304" pitchFamily="18" charset="0"/>
                <a:cs typeface="Times New Roman" panose="02020603050405020304" pitchFamily="18" charset="0"/>
              </a:rPr>
              <a:t>در شکل زیر مشخصه ی ولت آمپر دیاک در بایاس موافق و مخالف نشان داده شده است</a:t>
            </a:r>
            <a:endParaRPr lang="en-US" sz="2400" dirty="0"/>
          </a:p>
        </p:txBody>
      </p:sp>
      <p:pic>
        <p:nvPicPr>
          <p:cNvPr id="6" name="Picture 5" descr="D4">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505630" y="2540000"/>
            <a:ext cx="4451985" cy="397256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ight"/>
            <a:lightRig rig="threePt" dir="t"/>
          </a:scene3d>
          <a:sp3d contourW="6350" prstMaterial="matte">
            <a:bevelT w="101600" h="101600"/>
            <a:contourClr>
              <a:srgbClr val="969696"/>
            </a:contourClr>
          </a:sp3d>
        </p:spPr>
      </p:pic>
      <p:cxnSp>
        <p:nvCxnSpPr>
          <p:cNvPr id="8" name="Curved Connector 7"/>
          <p:cNvCxnSpPr>
            <a:stCxn id="5" idx="1"/>
          </p:cNvCxnSpPr>
          <p:nvPr/>
        </p:nvCxnSpPr>
        <p:spPr>
          <a:xfrm rot="10800000" flipV="1">
            <a:off x="5767727" y="3874031"/>
            <a:ext cx="1299278" cy="844655"/>
          </a:xfrm>
          <a:prstGeom prst="curvedConnector3">
            <a:avLst>
              <a:gd name="adj1" fmla="val 50000"/>
            </a:avLst>
          </a:prstGeom>
          <a:ln>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5995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 calcmode="lin" valueType="num">
                                      <p:cBhvr>
                                        <p:cTn id="24" dur="1000" fill="hold"/>
                                        <p:tgtEl>
                                          <p:spTgt spid="5"/>
                                        </p:tgtEl>
                                        <p:attrNameLst>
                                          <p:attrName>style.rotation</p:attrName>
                                        </p:attrNameLst>
                                      </p:cBhvr>
                                      <p:tavLst>
                                        <p:tav tm="0">
                                          <p:val>
                                            <p:fltVal val="90"/>
                                          </p:val>
                                        </p:tav>
                                        <p:tav tm="100000">
                                          <p:val>
                                            <p:fltVal val="0"/>
                                          </p:val>
                                        </p:tav>
                                      </p:tavLst>
                                    </p:anim>
                                    <p:animEffect transition="in" filter="fade">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90"/>
                                          </p:val>
                                        </p:tav>
                                        <p:tav tm="100000">
                                          <p:val>
                                            <p:fltVal val="0"/>
                                          </p:val>
                                        </p:tav>
                                      </p:tavLst>
                                    </p:anim>
                                    <p:animEffect transition="in" filter="fade">
                                      <p:cBhvr>
                                        <p:cTn id="33" dur="1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barn(inVertical)">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599" y="1342608"/>
            <a:ext cx="6897860" cy="646331"/>
          </a:xfrm>
          <a:prstGeom prst="rect">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fa-IR" sz="3600" dirty="0"/>
              <a:t>ولتاژ شکست دیاک بین ۳۰ تا ۴۰ ولت است.</a:t>
            </a:r>
            <a:endParaRPr lang="en-US" sz="3600" dirty="0"/>
          </a:p>
        </p:txBody>
      </p:sp>
      <p:sp>
        <p:nvSpPr>
          <p:cNvPr id="3" name="Title 2"/>
          <p:cNvSpPr>
            <a:spLocks noGrp="1"/>
          </p:cNvSpPr>
          <p:nvPr>
            <p:ph type="title"/>
          </p:nvPr>
        </p:nvSpPr>
        <p:spPr>
          <a:xfrm>
            <a:off x="10071462" y="2251556"/>
            <a:ext cx="1789611" cy="908772"/>
          </a:xfrm>
          <a:solidFill>
            <a:srgbClr val="FFC000"/>
          </a:solidFill>
        </p:spPr>
        <p:txBody>
          <a:bodyPr>
            <a:noAutofit/>
          </a:bodyPr>
          <a:lstStyle/>
          <a:p>
            <a:pPr algn="ctr"/>
            <a:r>
              <a:rPr lang="fa-IR" sz="7200" dirty="0" smtClean="0"/>
              <a:t>نکته</a:t>
            </a:r>
            <a:endParaRPr lang="en-US" sz="7200" dirty="0"/>
          </a:p>
        </p:txBody>
      </p:sp>
      <p:sp>
        <p:nvSpPr>
          <p:cNvPr id="4" name="Left Arrow 3"/>
          <p:cNvSpPr/>
          <p:nvPr/>
        </p:nvSpPr>
        <p:spPr>
          <a:xfrm rot="1513490">
            <a:off x="8433511" y="1701971"/>
            <a:ext cx="1423851"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599509" y="2251556"/>
            <a:ext cx="2649360" cy="369332"/>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 </a:t>
            </a:r>
            <a:endParaRPr lang="en-US" dirty="0"/>
          </a:p>
        </p:txBody>
      </p:sp>
      <p:sp>
        <p:nvSpPr>
          <p:cNvPr id="10" name="Left Arrow 9"/>
          <p:cNvSpPr/>
          <p:nvPr/>
        </p:nvSpPr>
        <p:spPr>
          <a:xfrm rot="20512056">
            <a:off x="8438127" y="2826401"/>
            <a:ext cx="1423851" cy="6463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00869" y="2883505"/>
            <a:ext cx="6096000" cy="1323439"/>
          </a:xfrm>
          <a:prstGeom prst="rect">
            <a:avLst/>
          </a:prstGeom>
          <a:solidFill>
            <a:srgbClr val="00B0F0"/>
          </a:solidFill>
        </p:spPr>
        <p:txBody>
          <a:bodyPr>
            <a:spAutoFit/>
          </a:bodyPr>
          <a:lstStyle/>
          <a:p>
            <a:pPr algn="ctr"/>
            <a:r>
              <a:rPr lang="ar-SA" sz="2000" dirty="0">
                <a:ea typeface="Times New Roman" panose="02020603050405020304" pitchFamily="18" charset="0"/>
                <a:cs typeface="Times New Roman" panose="02020603050405020304" pitchFamily="18" charset="0"/>
              </a:rPr>
              <a:t>دیاک‌ها برخلاف بسیاری از تریستورها مانند ترایاک که برای تریگر کردن از پایه گیت استفاده می‌کنند، فاقد این پایه می‌باشند. بعضی از ترایاک‌ها مانند کوادراک از یک دایاک داخلی سری با پایه گیت خود به این منظور استفاده می‌کنند</a:t>
            </a:r>
            <a:endParaRPr lang="en-US" sz="2000" dirty="0"/>
          </a:p>
        </p:txBody>
      </p:sp>
    </p:spTree>
    <p:extLst>
      <p:ext uri="{BB962C8B-B14F-4D97-AF65-F5344CB8AC3E}">
        <p14:creationId xmlns:p14="http://schemas.microsoft.com/office/powerpoint/2010/main" val="322270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78241" y="592573"/>
            <a:ext cx="3048426" cy="954107"/>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rtl="1"/>
            <a:r>
              <a:rPr lang="ar-SA" sz="2800" dirty="0">
                <a:latin typeface="Times New Roman" panose="02020603050405020304" pitchFamily="18" charset="0"/>
                <a:ea typeface="Times New Roman" panose="02020603050405020304" pitchFamily="18" charset="0"/>
              </a:rPr>
              <a:t>شمای فنی دیاک در شکل زیر نشان داده شده است</a:t>
            </a:r>
            <a:endParaRPr lang="en-US" sz="2800" dirty="0"/>
          </a:p>
        </p:txBody>
      </p:sp>
      <p:sp>
        <p:nvSpPr>
          <p:cNvPr id="3" name="Down Arrow 2"/>
          <p:cNvSpPr/>
          <p:nvPr/>
        </p:nvSpPr>
        <p:spPr>
          <a:xfrm>
            <a:off x="9211704" y="1881051"/>
            <a:ext cx="2076994" cy="21292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ttp://projects.m32.ir/up/2013/04/D3.jpg"/>
          <p:cNvPicPr/>
          <p:nvPr/>
        </p:nvPicPr>
        <p:blipFill>
          <a:blip r:embed="rId2">
            <a:extLst>
              <a:ext uri="{28A0092B-C50C-407E-A947-70E740481C1C}">
                <a14:useLocalDpi xmlns:a14="http://schemas.microsoft.com/office/drawing/2010/main" val="0"/>
              </a:ext>
            </a:extLst>
          </a:blip>
          <a:srcRect/>
          <a:stretch>
            <a:fillRect/>
          </a:stretch>
        </p:blipFill>
        <p:spPr bwMode="auto">
          <a:xfrm>
            <a:off x="8938609" y="4227102"/>
            <a:ext cx="2623185" cy="1193983"/>
          </a:xfrm>
          <a:prstGeom prst="rect">
            <a:avLst/>
          </a:prstGeom>
          <a:noFill/>
          <a:ln>
            <a:noFill/>
          </a:ln>
        </p:spPr>
      </p:pic>
      <p:sp>
        <p:nvSpPr>
          <p:cNvPr id="6" name="Rectangle 5"/>
          <p:cNvSpPr/>
          <p:nvPr/>
        </p:nvSpPr>
        <p:spPr>
          <a:xfrm>
            <a:off x="6386418" y="1546680"/>
            <a:ext cx="1609916" cy="2677656"/>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ar-SA" sz="2800" dirty="0">
                <a:ea typeface="Times New Roman" panose="02020603050405020304" pitchFamily="18" charset="0"/>
                <a:cs typeface="Times New Roman" panose="02020603050405020304" pitchFamily="18" charset="0"/>
              </a:rPr>
              <a:t>در شکل </a:t>
            </a:r>
            <a:r>
              <a:rPr lang="fa-IR" sz="2800" dirty="0" smtClean="0">
                <a:ea typeface="Times New Roman" panose="02020603050405020304" pitchFamily="18" charset="0"/>
                <a:cs typeface="Times New Roman" panose="02020603050405020304" pitchFamily="18" charset="0"/>
              </a:rPr>
              <a:t>مقابل</a:t>
            </a:r>
            <a:r>
              <a:rPr lang="ar-SA" sz="2800" dirty="0" smtClean="0">
                <a:ea typeface="Times New Roman" panose="02020603050405020304" pitchFamily="18" charset="0"/>
                <a:cs typeface="Times New Roman" panose="02020603050405020304" pitchFamily="18" charset="0"/>
              </a:rPr>
              <a:t> </a:t>
            </a:r>
            <a:r>
              <a:rPr lang="ar-SA" sz="2800" dirty="0">
                <a:ea typeface="Times New Roman" panose="02020603050405020304" pitchFamily="18" charset="0"/>
                <a:cs typeface="Times New Roman" panose="02020603050405020304" pitchFamily="18" charset="0"/>
              </a:rPr>
              <a:t>ساختمان دیاک مشخص شده است</a:t>
            </a:r>
            <a:endParaRPr lang="en-US" sz="2800" dirty="0"/>
          </a:p>
        </p:txBody>
      </p:sp>
      <p:sp>
        <p:nvSpPr>
          <p:cNvPr id="7" name="Left Arrow 6"/>
          <p:cNvSpPr/>
          <p:nvPr/>
        </p:nvSpPr>
        <p:spPr>
          <a:xfrm>
            <a:off x="4543749" y="2562342"/>
            <a:ext cx="1423851" cy="646331"/>
          </a:xfrm>
          <a:prstGeom prst="lef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projects.m32.ir/up/2013/04/D2.jpg"/>
          <p:cNvPicPr/>
          <p:nvPr/>
        </p:nvPicPr>
        <p:blipFill>
          <a:blip r:embed="rId3">
            <a:extLst>
              <a:ext uri="{28A0092B-C50C-407E-A947-70E740481C1C}">
                <a14:useLocalDpi xmlns:a14="http://schemas.microsoft.com/office/drawing/2010/main" val="0"/>
              </a:ext>
            </a:extLst>
          </a:blip>
          <a:srcRect/>
          <a:stretch>
            <a:fillRect/>
          </a:stretch>
        </p:blipFill>
        <p:spPr bwMode="auto">
          <a:xfrm>
            <a:off x="1275314" y="592573"/>
            <a:ext cx="3145128" cy="4332124"/>
          </a:xfrm>
          <a:prstGeom prst="rect">
            <a:avLst/>
          </a:prstGeom>
          <a:noFill/>
          <a:ln>
            <a:noFill/>
          </a:ln>
          <a:scene3d>
            <a:camera prst="perspectiveHeroicExtremeRightFacing"/>
            <a:lightRig rig="threePt" dir="t"/>
          </a:scene3d>
        </p:spPr>
      </p:pic>
    </p:spTree>
    <p:extLst>
      <p:ext uri="{BB962C8B-B14F-4D97-AF65-F5344CB8AC3E}">
        <p14:creationId xmlns:p14="http://schemas.microsoft.com/office/powerpoint/2010/main" val="80224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anim calcmode="lin" valueType="num">
                                      <p:cBhvr>
                                        <p:cTn id="18" dur="2000" fill="hold"/>
                                        <p:tgtEl>
                                          <p:spTgt spid="4"/>
                                        </p:tgtEl>
                                        <p:attrNameLst>
                                          <p:attrName>ppt_w</p:attrName>
                                        </p:attrNameLst>
                                      </p:cBhvr>
                                      <p:tavLst>
                                        <p:tav tm="0" fmla="#ppt_w*sin(2.5*pi*$)">
                                          <p:val>
                                            <p:fltVal val="0"/>
                                          </p:val>
                                        </p:tav>
                                        <p:tav tm="100000">
                                          <p:val>
                                            <p:fltVal val="1"/>
                                          </p:val>
                                        </p:tav>
                                      </p:tavLst>
                                    </p:anim>
                                    <p:anim calcmode="lin" valueType="num">
                                      <p:cBhvr>
                                        <p:cTn id="1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80">
                                          <p:stCondLst>
                                            <p:cond delay="0"/>
                                          </p:stCondLst>
                                        </p:cTn>
                                        <p:tgtEl>
                                          <p:spTgt spid="6"/>
                                        </p:tgtEl>
                                      </p:cBhvr>
                                    </p:animEffect>
                                    <p:anim calcmode="lin" valueType="num">
                                      <p:cBhvr>
                                        <p:cTn id="2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0" dur="26">
                                          <p:stCondLst>
                                            <p:cond delay="650"/>
                                          </p:stCondLst>
                                        </p:cTn>
                                        <p:tgtEl>
                                          <p:spTgt spid="6"/>
                                        </p:tgtEl>
                                      </p:cBhvr>
                                      <p:to x="100000" y="60000"/>
                                    </p:animScale>
                                    <p:animScale>
                                      <p:cBhvr>
                                        <p:cTn id="31" dur="166" decel="50000">
                                          <p:stCondLst>
                                            <p:cond delay="676"/>
                                          </p:stCondLst>
                                        </p:cTn>
                                        <p:tgtEl>
                                          <p:spTgt spid="6"/>
                                        </p:tgtEl>
                                      </p:cBhvr>
                                      <p:to x="100000" y="100000"/>
                                    </p:animScale>
                                    <p:animScale>
                                      <p:cBhvr>
                                        <p:cTn id="32" dur="26">
                                          <p:stCondLst>
                                            <p:cond delay="1312"/>
                                          </p:stCondLst>
                                        </p:cTn>
                                        <p:tgtEl>
                                          <p:spTgt spid="6"/>
                                        </p:tgtEl>
                                      </p:cBhvr>
                                      <p:to x="100000" y="80000"/>
                                    </p:animScale>
                                    <p:animScale>
                                      <p:cBhvr>
                                        <p:cTn id="33" dur="166" decel="50000">
                                          <p:stCondLst>
                                            <p:cond delay="1338"/>
                                          </p:stCondLst>
                                        </p:cTn>
                                        <p:tgtEl>
                                          <p:spTgt spid="6"/>
                                        </p:tgtEl>
                                      </p:cBhvr>
                                      <p:to x="100000" y="100000"/>
                                    </p:animScale>
                                    <p:animScale>
                                      <p:cBhvr>
                                        <p:cTn id="34" dur="26">
                                          <p:stCondLst>
                                            <p:cond delay="1642"/>
                                          </p:stCondLst>
                                        </p:cTn>
                                        <p:tgtEl>
                                          <p:spTgt spid="6"/>
                                        </p:tgtEl>
                                      </p:cBhvr>
                                      <p:to x="100000" y="90000"/>
                                    </p:animScale>
                                    <p:animScale>
                                      <p:cBhvr>
                                        <p:cTn id="35" dur="166" decel="50000">
                                          <p:stCondLst>
                                            <p:cond delay="1668"/>
                                          </p:stCondLst>
                                        </p:cTn>
                                        <p:tgtEl>
                                          <p:spTgt spid="6"/>
                                        </p:tgtEl>
                                      </p:cBhvr>
                                      <p:to x="100000" y="100000"/>
                                    </p:animScale>
                                    <p:animScale>
                                      <p:cBhvr>
                                        <p:cTn id="36" dur="26">
                                          <p:stCondLst>
                                            <p:cond delay="1808"/>
                                          </p:stCondLst>
                                        </p:cTn>
                                        <p:tgtEl>
                                          <p:spTgt spid="6"/>
                                        </p:tgtEl>
                                      </p:cBhvr>
                                      <p:to x="100000" y="95000"/>
                                    </p:animScale>
                                    <p:animScale>
                                      <p:cBhvr>
                                        <p:cTn id="37" dur="166" decel="50000">
                                          <p:stCondLst>
                                            <p:cond delay="1834"/>
                                          </p:stCondLst>
                                        </p:cTn>
                                        <p:tgtEl>
                                          <p:spTgt spid="6"/>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arn(inVertic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1000" fill="hold"/>
                                        <p:tgtEl>
                                          <p:spTgt spid="8"/>
                                        </p:tgtEl>
                                        <p:attrNameLst>
                                          <p:attrName>ppt_w</p:attrName>
                                        </p:attrNameLst>
                                      </p:cBhvr>
                                      <p:tavLst>
                                        <p:tav tm="0">
                                          <p:val>
                                            <p:fltVal val="0"/>
                                          </p:val>
                                        </p:tav>
                                        <p:tav tm="100000">
                                          <p:val>
                                            <p:strVal val="#ppt_w"/>
                                          </p:val>
                                        </p:tav>
                                      </p:tavLst>
                                    </p:anim>
                                    <p:anim calcmode="lin" valueType="num">
                                      <p:cBhvr>
                                        <p:cTn id="48" dur="1000" fill="hold"/>
                                        <p:tgtEl>
                                          <p:spTgt spid="8"/>
                                        </p:tgtEl>
                                        <p:attrNameLst>
                                          <p:attrName>ppt_h</p:attrName>
                                        </p:attrNameLst>
                                      </p:cBhvr>
                                      <p:tavLst>
                                        <p:tav tm="0">
                                          <p:val>
                                            <p:fltVal val="0"/>
                                          </p:val>
                                        </p:tav>
                                        <p:tav tm="100000">
                                          <p:val>
                                            <p:strVal val="#ppt_h"/>
                                          </p:val>
                                        </p:tav>
                                      </p:tavLst>
                                    </p:anim>
                                    <p:anim calcmode="lin" valueType="num">
                                      <p:cBhvr>
                                        <p:cTn id="49" dur="1000" fill="hold"/>
                                        <p:tgtEl>
                                          <p:spTgt spid="8"/>
                                        </p:tgtEl>
                                        <p:attrNameLst>
                                          <p:attrName>style.rotation</p:attrName>
                                        </p:attrNameLst>
                                      </p:cBhvr>
                                      <p:tavLst>
                                        <p:tav tm="0">
                                          <p:val>
                                            <p:fltVal val="90"/>
                                          </p:val>
                                        </p:tav>
                                        <p:tav tm="100000">
                                          <p:val>
                                            <p:fltVal val="0"/>
                                          </p:val>
                                        </p:tav>
                                      </p:tavLst>
                                    </p:anim>
                                    <p:animEffect transition="in" filter="fade">
                                      <p:cBhvr>
                                        <p:cTn id="5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4480" y="2455833"/>
            <a:ext cx="7315200" cy="2074414"/>
          </a:xfrm>
          <a:prstGeom prst="rect">
            <a:avLst/>
          </a:prstGeom>
          <a:solidFill>
            <a:srgbClr val="92D050"/>
          </a:solidFill>
        </p:spPr>
        <p:txBody>
          <a:bodyPr wrap="square">
            <a:spAutoFit/>
          </a:bodyPr>
          <a:lstStyle/>
          <a:p>
            <a:pPr algn="ctr" rtl="1">
              <a:lnSpc>
                <a:spcPct val="115000"/>
              </a:lnSpc>
              <a:spcAft>
                <a:spcPts val="1000"/>
              </a:spcAft>
            </a:pPr>
            <a:r>
              <a:rPr lang="ar-SA" sz="2800" dirty="0" smtClean="0">
                <a:latin typeface="Calibri" panose="020F0502020204030204" pitchFamily="34" charset="0"/>
                <a:ea typeface="Times New Roman" panose="02020603050405020304" pitchFamily="18" charset="0"/>
                <a:cs typeface="Times New Roman" panose="02020603050405020304" pitchFamily="18" charset="0"/>
              </a:rPr>
              <a:t>اینکه </a:t>
            </a:r>
            <a:r>
              <a:rPr lang="ar-SA" sz="2800" dirty="0">
                <a:latin typeface="Calibri" panose="020F0502020204030204" pitchFamily="34" charset="0"/>
                <a:ea typeface="Times New Roman" panose="02020603050405020304" pitchFamily="18" charset="0"/>
                <a:cs typeface="Times New Roman" panose="02020603050405020304" pitchFamily="18" charset="0"/>
              </a:rPr>
              <a:t>دایاک یک قطعه دوجهتی یا دو طرفه است باعث شده تا ترمینال یا پایه‌های آن‌ها به صورت آند-کاتد علامت‌گذاری نشده و به صورت</a:t>
            </a:r>
            <a:r>
              <a:rPr lang="en-US" sz="2800" dirty="0">
                <a:latin typeface="Times New Roman" panose="02020603050405020304" pitchFamily="18" charset="0"/>
                <a:ea typeface="Times New Roman" panose="02020603050405020304" pitchFamily="18" charset="0"/>
                <a:cs typeface="Arial" panose="020B0604020202020204" pitchFamily="34" charset="0"/>
              </a:rPr>
              <a:t> A1 (</a:t>
            </a:r>
            <a:r>
              <a:rPr lang="ar-SA" sz="2800" dirty="0">
                <a:latin typeface="Calibri" panose="020F0502020204030204" pitchFamily="34" charset="0"/>
                <a:ea typeface="Times New Roman" panose="02020603050405020304" pitchFamily="18" charset="0"/>
                <a:cs typeface="Times New Roman" panose="02020603050405020304" pitchFamily="18" charset="0"/>
              </a:rPr>
              <a:t>آند </a:t>
            </a:r>
            <a:r>
              <a:rPr lang="fa-IR" sz="2800" dirty="0">
                <a:latin typeface="Calibri" panose="020F0502020204030204" pitchFamily="34" charset="0"/>
                <a:ea typeface="Times New Roman" panose="02020603050405020304" pitchFamily="18" charset="0"/>
                <a:cs typeface="Times New Roman" panose="02020603050405020304" pitchFamily="18" charset="0"/>
              </a:rPr>
              <a:t>۱) </a:t>
            </a:r>
            <a:r>
              <a:rPr lang="ar-SA" sz="2800" dirty="0">
                <a:latin typeface="Calibri" panose="020F0502020204030204" pitchFamily="34" charset="0"/>
                <a:ea typeface="Times New Roman" panose="02020603050405020304" pitchFamily="18" charset="0"/>
                <a:cs typeface="Times New Roman" panose="02020603050405020304" pitchFamily="18" charset="0"/>
              </a:rPr>
              <a:t>و</a:t>
            </a:r>
            <a:r>
              <a:rPr lang="en-US" sz="2800" dirty="0">
                <a:latin typeface="Times New Roman" panose="02020603050405020304" pitchFamily="18" charset="0"/>
                <a:ea typeface="Times New Roman" panose="02020603050405020304" pitchFamily="18" charset="0"/>
                <a:cs typeface="Arial" panose="020B0604020202020204" pitchFamily="34" charset="0"/>
              </a:rPr>
              <a:t> A2 (</a:t>
            </a:r>
            <a:r>
              <a:rPr lang="ar-SA" sz="2800" dirty="0">
                <a:latin typeface="Calibri" panose="020F0502020204030204" pitchFamily="34" charset="0"/>
                <a:ea typeface="Times New Roman" panose="02020603050405020304" pitchFamily="18" charset="0"/>
                <a:cs typeface="Times New Roman" panose="02020603050405020304" pitchFamily="18" charset="0"/>
              </a:rPr>
              <a:t>آند </a:t>
            </a:r>
            <a:r>
              <a:rPr lang="fa-IR" sz="2800" dirty="0">
                <a:latin typeface="Calibri" panose="020F0502020204030204" pitchFamily="34" charset="0"/>
                <a:ea typeface="Times New Roman" panose="02020603050405020304" pitchFamily="18" charset="0"/>
                <a:cs typeface="Times New Roman" panose="02020603050405020304" pitchFamily="18" charset="0"/>
              </a:rPr>
              <a:t>۲) </a:t>
            </a:r>
            <a:r>
              <a:rPr lang="ar-SA" sz="2800" dirty="0">
                <a:latin typeface="Calibri" panose="020F0502020204030204" pitchFamily="34" charset="0"/>
                <a:ea typeface="Times New Roman" panose="02020603050405020304" pitchFamily="18" charset="0"/>
                <a:cs typeface="Times New Roman" panose="02020603050405020304" pitchFamily="18" charset="0"/>
              </a:rPr>
              <a:t>و همچنین</a:t>
            </a:r>
            <a:r>
              <a:rPr lang="en-US" sz="2800" dirty="0">
                <a:latin typeface="Times New Roman" panose="02020603050405020304" pitchFamily="18" charset="0"/>
                <a:ea typeface="Times New Roman" panose="02020603050405020304" pitchFamily="18" charset="0"/>
                <a:cs typeface="Arial" panose="020B0604020202020204" pitchFamily="34" charset="0"/>
              </a:rPr>
              <a:t> MT1 </a:t>
            </a:r>
            <a:r>
              <a:rPr lang="ar-SA" sz="2800" dirty="0">
                <a:latin typeface="Calibri" panose="020F0502020204030204" pitchFamily="34" charset="0"/>
                <a:ea typeface="Times New Roman" panose="02020603050405020304" pitchFamily="18" charset="0"/>
                <a:cs typeface="Times New Roman" panose="02020603050405020304" pitchFamily="18" charset="0"/>
              </a:rPr>
              <a:t>و</a:t>
            </a:r>
            <a:r>
              <a:rPr lang="en-US" sz="2800" dirty="0">
                <a:latin typeface="Times New Roman" panose="02020603050405020304" pitchFamily="18" charset="0"/>
                <a:ea typeface="Times New Roman" panose="02020603050405020304" pitchFamily="18" charset="0"/>
                <a:cs typeface="Arial" panose="020B0604020202020204" pitchFamily="34" charset="0"/>
              </a:rPr>
              <a:t> MT2 </a:t>
            </a:r>
            <a:r>
              <a:rPr lang="ar-SA" sz="2800" dirty="0">
                <a:latin typeface="Calibri" panose="020F0502020204030204" pitchFamily="34" charset="0"/>
                <a:ea typeface="Times New Roman" panose="02020603050405020304" pitchFamily="18" charset="0"/>
                <a:cs typeface="Times New Roman" panose="02020603050405020304" pitchFamily="18" charset="0"/>
              </a:rPr>
              <a:t>نام‌گذاری شود</a:t>
            </a:r>
            <a:r>
              <a:rPr lang="en-US" sz="2400" dirty="0">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9718765" y="1046815"/>
            <a:ext cx="2016118" cy="461665"/>
          </a:xfrm>
          <a:prstGeom prst="rect">
            <a:avLst/>
          </a:prstGeom>
          <a:solidFill>
            <a:schemeClr val="tx1">
              <a:lumMod val="95000"/>
              <a:lumOff val="5000"/>
            </a:schemeClr>
          </a:solidFill>
        </p:spPr>
        <p:txBody>
          <a:bodyPr wrap="square">
            <a:spAutoFit/>
          </a:bodyPr>
          <a:lstStyle/>
          <a:p>
            <a:pPr algn="ctr"/>
            <a:r>
              <a:rPr lang="ar-SA" sz="2400" dirty="0">
                <a:solidFill>
                  <a:schemeClr val="bg1"/>
                </a:solidFill>
                <a:ea typeface="Times New Roman" panose="02020603050405020304" pitchFamily="18" charset="0"/>
                <a:cs typeface="Times New Roman" panose="02020603050405020304" pitchFamily="18" charset="0"/>
              </a:rPr>
              <a:t>نام‌های </a:t>
            </a:r>
            <a:r>
              <a:rPr lang="ar-SA" sz="2400" dirty="0" smtClean="0">
                <a:solidFill>
                  <a:schemeClr val="bg1"/>
                </a:solidFill>
                <a:ea typeface="Times New Roman" panose="02020603050405020304" pitchFamily="18" charset="0"/>
                <a:cs typeface="Times New Roman" panose="02020603050405020304" pitchFamily="18" charset="0"/>
              </a:rPr>
              <a:t>دیگ</a:t>
            </a:r>
            <a:r>
              <a:rPr lang="fa-IR" sz="2400" dirty="0" smtClean="0">
                <a:solidFill>
                  <a:schemeClr val="bg1"/>
                </a:solidFill>
                <a:ea typeface="Times New Roman" panose="02020603050405020304" pitchFamily="18" charset="0"/>
                <a:cs typeface="Times New Roman" panose="02020603050405020304" pitchFamily="18" charset="0"/>
              </a:rPr>
              <a:t>ر دیاک</a:t>
            </a:r>
            <a:endParaRPr lang="en-US" sz="2400" dirty="0">
              <a:solidFill>
                <a:schemeClr val="bg1"/>
              </a:solidFill>
            </a:endParaRPr>
          </a:p>
        </p:txBody>
      </p:sp>
      <p:sp>
        <p:nvSpPr>
          <p:cNvPr id="4" name="Rectangle 3"/>
          <p:cNvSpPr/>
          <p:nvPr/>
        </p:nvSpPr>
        <p:spPr>
          <a:xfrm>
            <a:off x="1554480" y="492817"/>
            <a:ext cx="7315200" cy="1569660"/>
          </a:xfrm>
          <a:prstGeom prst="rect">
            <a:avLst/>
          </a:prstGeom>
          <a:solidFill>
            <a:srgbClr val="FF0000"/>
          </a:solidFill>
        </p:spPr>
        <p:txBody>
          <a:bodyPr wrap="square">
            <a:spAutoFit/>
          </a:bodyPr>
          <a:lstStyle/>
          <a:p>
            <a:pPr algn="ctr"/>
            <a:r>
              <a:rPr lang="ar-SA" sz="3200" dirty="0">
                <a:latin typeface="Calibri" panose="020F0502020204030204" pitchFamily="34" charset="0"/>
                <a:ea typeface="Times New Roman" panose="02020603050405020304" pitchFamily="18" charset="0"/>
                <a:cs typeface="Times New Roman" panose="02020603050405020304" pitchFamily="18" charset="0"/>
              </a:rPr>
              <a:t>دایاک‌ها همچنین با نام‌های دیگری از جمله دیود تریگر متقارن که برگرفته از منحنی مشخصه آن‌ها است، خوانده می‌شوند. </a:t>
            </a:r>
            <a:endParaRPr lang="en-US" sz="3200" dirty="0"/>
          </a:p>
        </p:txBody>
      </p:sp>
      <p:sp>
        <p:nvSpPr>
          <p:cNvPr id="5" name="Title 4"/>
          <p:cNvSpPr>
            <a:spLocks noGrp="1"/>
          </p:cNvSpPr>
          <p:nvPr>
            <p:ph type="title"/>
          </p:nvPr>
        </p:nvSpPr>
        <p:spPr>
          <a:xfrm>
            <a:off x="9521775" y="2900461"/>
            <a:ext cx="2410098" cy="1185158"/>
          </a:xfrm>
          <a:solidFill>
            <a:schemeClr val="tx2">
              <a:lumMod val="50000"/>
              <a:lumOff val="50000"/>
            </a:schemeClr>
          </a:solidFill>
        </p:spPr>
        <p:txBody>
          <a:bodyPr>
            <a:noAutofit/>
          </a:bodyPr>
          <a:lstStyle/>
          <a:p>
            <a:pPr algn="ctr"/>
            <a:r>
              <a:rPr lang="fa-IR" sz="2800" dirty="0" smtClean="0"/>
              <a:t>مزایای دو جهتی بودن دیاک</a:t>
            </a:r>
            <a:endParaRPr lang="en-US" sz="2800" dirty="0"/>
          </a:p>
        </p:txBody>
      </p:sp>
    </p:spTree>
    <p:extLst>
      <p:ext uri="{BB962C8B-B14F-4D97-AF65-F5344CB8AC3E}">
        <p14:creationId xmlns:p14="http://schemas.microsoft.com/office/powerpoint/2010/main" val="9781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1000" fill="hold"/>
                                        <p:tgtEl>
                                          <p:spTgt spid="2"/>
                                        </p:tgtEl>
                                        <p:attrNameLst>
                                          <p:attrName>ppt_w</p:attrName>
                                        </p:attrNameLst>
                                      </p:cBhvr>
                                      <p:tavLst>
                                        <p:tav tm="0">
                                          <p:val>
                                            <p:fltVal val="0"/>
                                          </p:val>
                                        </p:tav>
                                        <p:tav tm="100000">
                                          <p:val>
                                            <p:strVal val="#ppt_w"/>
                                          </p:val>
                                        </p:tav>
                                      </p:tavLst>
                                    </p:anim>
                                    <p:anim calcmode="lin" valueType="num">
                                      <p:cBhvr>
                                        <p:cTn id="27" dur="1000" fill="hold"/>
                                        <p:tgtEl>
                                          <p:spTgt spid="2"/>
                                        </p:tgtEl>
                                        <p:attrNameLst>
                                          <p:attrName>ppt_h</p:attrName>
                                        </p:attrNameLst>
                                      </p:cBhvr>
                                      <p:tavLst>
                                        <p:tav tm="0">
                                          <p:val>
                                            <p:fltVal val="0"/>
                                          </p:val>
                                        </p:tav>
                                        <p:tav tm="100000">
                                          <p:val>
                                            <p:strVal val="#ppt_h"/>
                                          </p:val>
                                        </p:tav>
                                      </p:tavLst>
                                    </p:anim>
                                    <p:anim calcmode="lin" valueType="num">
                                      <p:cBhvr>
                                        <p:cTn id="28" dur="1000" fill="hold"/>
                                        <p:tgtEl>
                                          <p:spTgt spid="2"/>
                                        </p:tgtEl>
                                        <p:attrNameLst>
                                          <p:attrName>style.rotation</p:attrName>
                                        </p:attrNameLst>
                                      </p:cBhvr>
                                      <p:tavLst>
                                        <p:tav tm="0">
                                          <p:val>
                                            <p:fltVal val="90"/>
                                          </p:val>
                                        </p:tav>
                                        <p:tav tm="100000">
                                          <p:val>
                                            <p:fltVal val="0"/>
                                          </p:val>
                                        </p:tav>
                                      </p:tavLst>
                                    </p:anim>
                                    <p:animEffect transition="in" filter="fade">
                                      <p:cBhvr>
                                        <p:cTn id="2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971" y="4437532"/>
            <a:ext cx="6096000" cy="1547475"/>
          </a:xfrm>
          <a:prstGeom prst="rect">
            <a:avLst/>
          </a:prstGeom>
          <a:solidFill>
            <a:schemeClr val="tx1"/>
          </a:solidFill>
        </p:spPr>
        <p:txBody>
          <a:bodyPr>
            <a:spAutoFit/>
          </a:bodyPr>
          <a:lstStyle/>
          <a:p>
            <a:pPr algn="ctr" rtl="1">
              <a:lnSpc>
                <a:spcPct val="115000"/>
              </a:lnSpc>
              <a:spcAft>
                <a:spcPts val="1000"/>
              </a:spcAft>
            </a:pPr>
            <a:r>
              <a:rPr lang="ar-SA" sz="2800" dirty="0" smtClean="0">
                <a:solidFill>
                  <a:schemeClr val="bg1"/>
                </a:solidFill>
                <a:latin typeface="Calibri" panose="020F0502020204030204" pitchFamily="34" charset="0"/>
                <a:ea typeface="Times New Roman" panose="02020603050405020304" pitchFamily="18" charset="0"/>
                <a:cs typeface="Times New Roman" panose="02020603050405020304" pitchFamily="18" charset="0"/>
              </a:rPr>
              <a:t>برای </a:t>
            </a:r>
            <a:r>
              <a:rPr lang="ar-SA" sz="28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تست دیاک با مالتیمتر عقربه ای درحالت اهم و روی  کیلو اهم دو سرآن را ازهردوطرف اندازه می گیریم که ازهیچ طرف نباید اهمی نشان دهد</a:t>
            </a:r>
            <a:r>
              <a:rPr lang="en-US" sz="2800" dirty="0">
                <a:solidFill>
                  <a:schemeClr val="bg1"/>
                </a:solidFill>
                <a:latin typeface="Times New Roman" panose="02020603050405020304" pitchFamily="18" charset="0"/>
                <a:ea typeface="Times New Roman" panose="02020603050405020304" pitchFamily="18" charset="0"/>
                <a:cs typeface="Arial" panose="020B0604020202020204" pitchFamily="34" charset="0"/>
              </a:rPr>
              <a:t>.</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3476822" y="582549"/>
            <a:ext cx="5334149" cy="10772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ar-SA" sz="3200" dirty="0">
                <a:latin typeface="Calibri" panose="020F0502020204030204" pitchFamily="34" charset="0"/>
                <a:ea typeface="Times New Roman" panose="02020603050405020304" pitchFamily="18" charset="0"/>
                <a:cs typeface="Times New Roman" panose="02020603050405020304" pitchFamily="18" charset="0"/>
              </a:rPr>
              <a:t>از موارد استفاده دیاک برای ایجاد پالس هایی برای کنترل </a:t>
            </a:r>
            <a:r>
              <a:rPr lang="fa-IR" sz="3200" dirty="0">
                <a:latin typeface="Calibri" panose="020F0502020204030204" pitchFamily="34" charset="0"/>
                <a:ea typeface="Times New Roman" panose="02020603050405020304" pitchFamily="18" charset="0"/>
                <a:cs typeface="Times New Roman" panose="02020603050405020304" pitchFamily="18" charset="0"/>
              </a:rPr>
              <a:t>۱۰</a:t>
            </a:r>
            <a:r>
              <a:rPr lang="ar-SA" sz="3200" dirty="0">
                <a:latin typeface="Calibri" panose="020F0502020204030204" pitchFamily="34" charset="0"/>
                <a:ea typeface="Times New Roman" panose="02020603050405020304" pitchFamily="18" charset="0"/>
                <a:cs typeface="Times New Roman" panose="02020603050405020304" pitchFamily="18" charset="0"/>
              </a:rPr>
              <a:t> ترایاک می باشد </a:t>
            </a:r>
            <a:endParaRPr lang="en-US" sz="3200" dirty="0"/>
          </a:p>
        </p:txBody>
      </p:sp>
      <p:sp>
        <p:nvSpPr>
          <p:cNvPr id="4" name="Rectangle 3"/>
          <p:cNvSpPr/>
          <p:nvPr/>
        </p:nvSpPr>
        <p:spPr>
          <a:xfrm>
            <a:off x="3091223" y="2109931"/>
            <a:ext cx="5719748" cy="187743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ar-SA" sz="3600" dirty="0">
                <a:latin typeface="Calibri" panose="020F0502020204030204" pitchFamily="34" charset="0"/>
                <a:ea typeface="Times New Roman" panose="02020603050405020304" pitchFamily="18" charset="0"/>
                <a:cs typeface="Times New Roman" panose="02020603050405020304" pitchFamily="18" charset="0"/>
              </a:rPr>
              <a:t>برای انتخاب یک دیاک ، جریان و ولتاژشکست آن درنظر گرفته </a:t>
            </a:r>
            <a:r>
              <a:rPr lang="ar-SA" sz="4000" dirty="0">
                <a:latin typeface="Calibri" panose="020F0502020204030204" pitchFamily="34" charset="0"/>
                <a:ea typeface="Times New Roman" panose="02020603050405020304" pitchFamily="18" charset="0"/>
                <a:cs typeface="Times New Roman" panose="02020603050405020304" pitchFamily="18" charset="0"/>
              </a:rPr>
              <a:t>می شو</a:t>
            </a:r>
            <a:r>
              <a:rPr lang="ar-SA" sz="2400" dirty="0">
                <a:latin typeface="Calibri" panose="020F0502020204030204" pitchFamily="34" charset="0"/>
                <a:ea typeface="Times New Roman" panose="02020603050405020304" pitchFamily="18" charset="0"/>
                <a:cs typeface="Times New Roman" panose="02020603050405020304" pitchFamily="18" charset="0"/>
              </a:rPr>
              <a:t>د</a:t>
            </a:r>
            <a:endParaRPr lang="en-US" sz="2400" dirty="0"/>
          </a:p>
        </p:txBody>
      </p:sp>
      <p:sp>
        <p:nvSpPr>
          <p:cNvPr id="8" name="Rectangle 7"/>
          <p:cNvSpPr/>
          <p:nvPr/>
        </p:nvSpPr>
        <p:spPr>
          <a:xfrm>
            <a:off x="9862456" y="827231"/>
            <a:ext cx="1802674" cy="587853"/>
          </a:xfrm>
          <a:prstGeom prst="rect">
            <a:avLst/>
          </a:prstGeom>
          <a:solidFill>
            <a:srgbClr val="FF0000"/>
          </a:solidFill>
        </p:spPr>
        <p:txBody>
          <a:bodyPr wrap="square">
            <a:spAutoFit/>
          </a:bodyPr>
          <a:lstStyle/>
          <a:p>
            <a:pPr algn="r" rtl="1">
              <a:lnSpc>
                <a:spcPct val="115000"/>
              </a:lnSpc>
              <a:spcAft>
                <a:spcPts val="1000"/>
              </a:spcAft>
            </a:pPr>
            <a:r>
              <a:rPr lang="fa-IR" sz="2800" dirty="0" smtClean="0">
                <a:latin typeface="Calibri" panose="020F0502020204030204" pitchFamily="34" charset="0"/>
                <a:ea typeface="Calibri" panose="020F0502020204030204" pitchFamily="34" charset="0"/>
                <a:cs typeface="Arial" panose="020B0604020202020204" pitchFamily="34" charset="0"/>
              </a:rPr>
              <a:t>کاربرد </a:t>
            </a:r>
            <a:r>
              <a:rPr lang="fa-IR" sz="2800" dirty="0">
                <a:latin typeface="Calibri" panose="020F0502020204030204" pitchFamily="34" charset="0"/>
                <a:ea typeface="Calibri" panose="020F0502020204030204" pitchFamily="34" charset="0"/>
                <a:cs typeface="Arial" panose="020B0604020202020204" pitchFamily="34" charset="0"/>
              </a:rPr>
              <a:t>دیاک</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9651077" y="2725483"/>
            <a:ext cx="2225433" cy="646331"/>
          </a:xfrm>
          <a:prstGeom prst="rect">
            <a:avLst/>
          </a:prstGeom>
          <a:solidFill>
            <a:srgbClr val="66FF66"/>
          </a:solidFill>
        </p:spPr>
        <p:txBody>
          <a:bodyPr wrap="square">
            <a:spAutoFit/>
          </a:bodyPr>
          <a:lstStyle/>
          <a:p>
            <a:pPr algn="ctr"/>
            <a:r>
              <a:rPr lang="ar-SA" b="1" dirty="0">
                <a:solidFill>
                  <a:srgbClr val="000000"/>
                </a:solidFill>
                <a:ea typeface="Times New Roman" panose="02020603050405020304" pitchFamily="18" charset="0"/>
                <a:cs typeface="Tahoma" panose="020B0604030504040204" pitchFamily="34" charset="0"/>
              </a:rPr>
              <a:t>موارد مورد </a:t>
            </a:r>
            <a:r>
              <a:rPr lang="ar-SA" b="1" dirty="0" smtClean="0">
                <a:solidFill>
                  <a:srgbClr val="000000"/>
                </a:solidFill>
                <a:ea typeface="Times New Roman" panose="02020603050405020304" pitchFamily="18" charset="0"/>
                <a:cs typeface="Tahoma" panose="020B0604030504040204" pitchFamily="34" charset="0"/>
              </a:rPr>
              <a:t>توج</a:t>
            </a:r>
            <a:r>
              <a:rPr lang="fa-IR" b="1" dirty="0" smtClean="0">
                <a:solidFill>
                  <a:srgbClr val="000000"/>
                </a:solidFill>
                <a:ea typeface="Times New Roman" panose="02020603050405020304" pitchFamily="18" charset="0"/>
                <a:cs typeface="Tahoma" panose="020B0604030504040204" pitchFamily="34" charset="0"/>
              </a:rPr>
              <a:t>ه</a:t>
            </a:r>
            <a:r>
              <a:rPr lang="ar-SA" b="1" dirty="0" smtClean="0">
                <a:solidFill>
                  <a:srgbClr val="000000"/>
                </a:solidFill>
                <a:ea typeface="Times New Roman" panose="02020603050405020304" pitchFamily="18" charset="0"/>
                <a:cs typeface="Tahoma" panose="020B0604030504040204" pitchFamily="34" charset="0"/>
              </a:rPr>
              <a:t> </a:t>
            </a:r>
            <a:r>
              <a:rPr lang="ar-SA" b="1" dirty="0">
                <a:solidFill>
                  <a:srgbClr val="000000"/>
                </a:solidFill>
                <a:ea typeface="Times New Roman" panose="02020603050405020304" pitchFamily="18" charset="0"/>
                <a:cs typeface="Tahoma" panose="020B0604030504040204" pitchFamily="34" charset="0"/>
              </a:rPr>
              <a:t>در هنگام خرید</a:t>
            </a:r>
            <a:endParaRPr lang="en-US" dirty="0"/>
          </a:p>
        </p:txBody>
      </p:sp>
      <p:sp>
        <p:nvSpPr>
          <p:cNvPr id="10" name="Rectangle 9"/>
          <p:cNvSpPr/>
          <p:nvPr/>
        </p:nvSpPr>
        <p:spPr>
          <a:xfrm>
            <a:off x="10128916" y="4867040"/>
            <a:ext cx="1747594" cy="688458"/>
          </a:xfrm>
          <a:prstGeom prst="rect">
            <a:avLst/>
          </a:prstGeom>
          <a:solidFill>
            <a:schemeClr val="bg2">
              <a:lumMod val="50000"/>
              <a:lumOff val="50000"/>
            </a:schemeClr>
          </a:solidFill>
        </p:spPr>
        <p:txBody>
          <a:bodyPr wrap="none">
            <a:spAutoFit/>
          </a:bodyPr>
          <a:lstStyle/>
          <a:p>
            <a:pPr algn="r" rtl="1">
              <a:lnSpc>
                <a:spcPct val="115000"/>
              </a:lnSpc>
              <a:spcAft>
                <a:spcPts val="1000"/>
              </a:spcAft>
            </a:pPr>
            <a:r>
              <a:rPr lang="ar-SA" sz="3600" dirty="0">
                <a:latin typeface="Calibri" panose="020F0502020204030204" pitchFamily="34" charset="0"/>
                <a:ea typeface="Calibri" panose="020F0502020204030204" pitchFamily="34" charset="0"/>
                <a:cs typeface="Arial" panose="020B0604020202020204" pitchFamily="34" charset="0"/>
              </a:rPr>
              <a:t>تست دیاک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034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ppt_w</p:attrName>
                                        </p:attrNameLst>
                                      </p:cBhvr>
                                      <p:tavLst>
                                        <p:tav tm="0" fmla="#ppt_w*sin(2.5*pi*$)">
                                          <p:val>
                                            <p:fltVal val="0"/>
                                          </p:val>
                                        </p:tav>
                                        <p:tav tm="100000">
                                          <p:val>
                                            <p:fltVal val="1"/>
                                          </p:val>
                                        </p:tav>
                                      </p:tavLst>
                                    </p:anim>
                                    <p:anim calcmode="lin" valueType="num">
                                      <p:cBhvr>
                                        <p:cTn id="2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2000"/>
                                        <p:tgtEl>
                                          <p:spTgt spid="2"/>
                                        </p:tgtEl>
                                      </p:cBhvr>
                                    </p:animEffect>
                                    <p:anim calcmode="lin" valueType="num">
                                      <p:cBhvr>
                                        <p:cTn id="37" dur="2000" fill="hold"/>
                                        <p:tgtEl>
                                          <p:spTgt spid="2"/>
                                        </p:tgtEl>
                                        <p:attrNameLst>
                                          <p:attrName>ppt_w</p:attrName>
                                        </p:attrNameLst>
                                      </p:cBhvr>
                                      <p:tavLst>
                                        <p:tav tm="0" fmla="#ppt_w*sin(2.5*pi*$)">
                                          <p:val>
                                            <p:fltVal val="0"/>
                                          </p:val>
                                        </p:tav>
                                        <p:tav tm="100000">
                                          <p:val>
                                            <p:fltVal val="1"/>
                                          </p:val>
                                        </p:tav>
                                      </p:tavLst>
                                    </p:anim>
                                    <p:anim calcmode="lin" valueType="num">
                                      <p:cBhvr>
                                        <p:cTn id="38"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3600" y="609600"/>
            <a:ext cx="7924800" cy="5715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fa-IR" sz="19900" dirty="0" smtClean="0"/>
              <a:t>پایان</a:t>
            </a:r>
            <a:r>
              <a:rPr lang="fa-IR" sz="19900" dirty="0"/>
              <a:t/>
            </a:r>
            <a:br>
              <a:rPr lang="fa-IR" sz="19900" dirty="0"/>
            </a:br>
            <a:r>
              <a:rPr lang="fa-IR" sz="19900" dirty="0"/>
              <a:t/>
            </a:r>
            <a:br>
              <a:rPr lang="fa-IR" sz="19900" dirty="0"/>
            </a:br>
            <a:r>
              <a:rPr lang="fa-IR" sz="19900" dirty="0"/>
              <a:t/>
            </a:r>
            <a:br>
              <a:rPr lang="fa-IR" sz="19900" dirty="0"/>
            </a:br>
            <a:r>
              <a:rPr lang="fa-IR" sz="19900" dirty="0"/>
              <a:t/>
            </a:r>
            <a:br>
              <a:rPr lang="fa-IR" sz="19900" dirty="0"/>
            </a:br>
            <a:r>
              <a:rPr lang="fa-IR" sz="19900" dirty="0"/>
              <a:t>پایان</a:t>
            </a:r>
            <a:br>
              <a:rPr lang="fa-IR" sz="19900" dirty="0"/>
            </a:br>
            <a:r>
              <a:rPr lang="fa-IR" sz="19900" dirty="0"/>
              <a:t/>
            </a:r>
            <a:br>
              <a:rPr lang="fa-IR" sz="19900" dirty="0"/>
            </a:br>
            <a:r>
              <a:rPr lang="fa-IR" sz="19900" dirty="0"/>
              <a:t/>
            </a:r>
            <a:br>
              <a:rPr lang="fa-IR" sz="19900" dirty="0"/>
            </a:br>
            <a:r>
              <a:rPr lang="fa-IR" sz="19900" dirty="0"/>
              <a:t/>
            </a:r>
            <a:br>
              <a:rPr lang="fa-IR" sz="19900" dirty="0"/>
            </a:br>
            <a:r>
              <a:rPr lang="fa-IR" sz="19900" dirty="0"/>
              <a:t/>
            </a:r>
            <a:br>
              <a:rPr lang="fa-IR" sz="19900" dirty="0"/>
            </a:br>
            <a:r>
              <a:rPr lang="fa-IR" sz="19900" dirty="0"/>
              <a:t>پایان</a:t>
            </a:r>
            <a:br>
              <a:rPr lang="fa-IR" sz="19900" dirty="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en-US" dirty="0"/>
          </a:p>
        </p:txBody>
      </p:sp>
    </p:spTree>
    <p:extLst>
      <p:ext uri="{BB962C8B-B14F-4D97-AF65-F5344CB8AC3E}">
        <p14:creationId xmlns:p14="http://schemas.microsoft.com/office/powerpoint/2010/main" val="231349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1"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45</TotalTime>
  <Words>370</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Gill Sans MT</vt:lpstr>
      <vt:lpstr>Impact</vt:lpstr>
      <vt:lpstr>Majalla UI</vt:lpstr>
      <vt:lpstr>Tahoma</vt:lpstr>
      <vt:lpstr>Times New Roman</vt:lpstr>
      <vt:lpstr>Badge</vt:lpstr>
      <vt:lpstr>PowerPoint Presentation</vt:lpstr>
      <vt:lpstr>PowerPoint Presentation</vt:lpstr>
      <vt:lpstr>PowerPoint Presentation</vt:lpstr>
      <vt:lpstr>ساختمان دیاک</vt:lpstr>
      <vt:lpstr>نکته</vt:lpstr>
      <vt:lpstr>PowerPoint Presentation</vt:lpstr>
      <vt:lpstr>مزایای دو جهتی بودن دیاک</vt:lpstr>
      <vt:lpstr>PowerPoint Presentation</vt:lpstr>
      <vt:lpstr>پایان    پایان     پایان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4seasons</dc:creator>
  <cp:lastModifiedBy>Hassan</cp:lastModifiedBy>
  <cp:revision>9</cp:revision>
  <dcterms:created xsi:type="dcterms:W3CDTF">2016-11-11T17:17:48Z</dcterms:created>
  <dcterms:modified xsi:type="dcterms:W3CDTF">2016-12-20T20:39:54Z</dcterms:modified>
</cp:coreProperties>
</file>